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8" r:id="rId5"/>
    <p:sldId id="267" r:id="rId6"/>
    <p:sldId id="271" r:id="rId7"/>
    <p:sldId id="272" r:id="rId8"/>
    <p:sldId id="274" r:id="rId9"/>
    <p:sldId id="276" r:id="rId10"/>
    <p:sldId id="279" r:id="rId11"/>
    <p:sldId id="284" r:id="rId12"/>
    <p:sldId id="301" r:id="rId13"/>
    <p:sldId id="302" r:id="rId14"/>
    <p:sldId id="304" r:id="rId15"/>
    <p:sldId id="303" r:id="rId16"/>
    <p:sldId id="288" r:id="rId17"/>
    <p:sldId id="289" r:id="rId18"/>
    <p:sldId id="290" r:id="rId19"/>
    <p:sldId id="291" r:id="rId20"/>
    <p:sldId id="293" r:id="rId21"/>
    <p:sldId id="294" r:id="rId22"/>
    <p:sldId id="295" r:id="rId23"/>
    <p:sldId id="305" r:id="rId24"/>
    <p:sldId id="287" r:id="rId25"/>
    <p:sldId id="30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6.xml"/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9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2.xml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3.xml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5.xml"/><Relationship Id="rId4" Type="http://schemas.openxmlformats.org/officeDocument/2006/relationships/image" Target="../media/image19.png"/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6.xml"/><Relationship Id="rId4" Type="http://schemas.openxmlformats.org/officeDocument/2006/relationships/image" Target="../media/image20.png"/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" y="106680"/>
            <a:ext cx="11179810" cy="29292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195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ABC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𝐶𝐷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𝐶𝐴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𝐶𝑃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𝐶𝐵</m:t>
                        </m:r>
                      </m:den>
                    </m:f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 BC=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19570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460" y="1266825"/>
            <a:ext cx="3352800" cy="1657350"/>
          </a:xfrm>
          <a:prstGeom prst="rect">
            <a:avLst/>
          </a:prstGeom>
        </p:spPr>
      </p:pic>
      <p:sp>
        <p:nvSpPr>
          <p:cNvPr id="8" name="等腰三角形 7"/>
          <p:cNvSpPr/>
          <p:nvPr/>
        </p:nvSpPr>
        <p:spPr>
          <a:xfrm>
            <a:off x="10497820" y="2423160"/>
            <a:ext cx="618490" cy="196850"/>
          </a:xfrm>
          <a:prstGeom prst="triangle">
            <a:avLst>
              <a:gd name="adj" fmla="val 48973"/>
            </a:avLst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8241665" y="1570990"/>
            <a:ext cx="2874645" cy="1049655"/>
          </a:xfrm>
          <a:prstGeom prst="triangle">
            <a:avLst>
              <a:gd name="adj" fmla="val 49613"/>
            </a:avLst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288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ABC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𝐶𝐷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𝐶𝐴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𝐶𝑃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𝐶𝐵</m:t>
                        </m:r>
                      </m:den>
                    </m:f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 BC=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𝐶𝐸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−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𝐶𝑃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4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28898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460" y="1266825"/>
            <a:ext cx="3352800" cy="1657350"/>
          </a:xfrm>
          <a:prstGeom prst="rect">
            <a:avLst/>
          </a:prstGeom>
        </p:spPr>
      </p:pic>
      <p:sp>
        <p:nvSpPr>
          <p:cNvPr id="8" name="等腰三角形 7"/>
          <p:cNvSpPr/>
          <p:nvPr/>
        </p:nvSpPr>
        <p:spPr>
          <a:xfrm>
            <a:off x="10497820" y="2423160"/>
            <a:ext cx="618490" cy="196850"/>
          </a:xfrm>
          <a:prstGeom prst="triangle">
            <a:avLst>
              <a:gd name="adj" fmla="val 48973"/>
            </a:avLst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8241665" y="1570990"/>
            <a:ext cx="2874645" cy="1049655"/>
          </a:xfrm>
          <a:prstGeom prst="triangle">
            <a:avLst>
              <a:gd name="adj" fmla="val 49613"/>
            </a:avLst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3274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ABC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𝐶𝐷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𝐶𝐴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𝐶𝑃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𝐶𝐵</m:t>
                        </m:r>
                      </m:den>
                    </m:f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 BC=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𝐶𝐸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−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𝐶𝑃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4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32746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4160" y="3411220"/>
            <a:ext cx="609600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2000">
                <a:sym typeface="+mn-ea"/>
              </a:rPr>
              <a:t>又</a:t>
            </a:r>
            <a:r>
              <a:rPr lang="en-US" altLang="zh-CN" sz="2000">
                <a:sym typeface="+mn-ea"/>
              </a:rPr>
              <a:t>AP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=AD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-DP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=AE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+PE</a:t>
            </a:r>
            <a:r>
              <a:rPr lang="en-US" altLang="zh-CN" sz="2000" baseline="30000">
                <a:sym typeface="+mn-ea"/>
              </a:rPr>
              <a:t>2</a:t>
            </a:r>
            <a:endParaRPr lang="en-US" altLang="zh-CN" sz="2000" baseline="30000"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98460" y="1266825"/>
            <a:ext cx="3352800" cy="1657350"/>
            <a:chOff x="12596" y="1995"/>
            <a:chExt cx="5280" cy="261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6" y="1995"/>
              <a:ext cx="5280" cy="2610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15219" y="2474"/>
              <a:ext cx="1293" cy="16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16420" y="3903"/>
              <a:ext cx="175" cy="1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 flipV="1">
              <a:off x="16570" y="3909"/>
              <a:ext cx="100" cy="16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5452" y="3918"/>
              <a:ext cx="9" cy="23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15219" y="3940"/>
              <a:ext cx="217" cy="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4472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ABC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𝐶𝐷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𝐶𝐴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𝐶𝑃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𝐶𝐵</m:t>
                        </m:r>
                      </m:den>
                    </m:f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 BC=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𝐶𝐸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−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𝐶𝑃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4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4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  <a:sym typeface="+mn-ea"/>
                                  </a:rPr>
                                  <m:t>8</m:t>
                                </m:r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  <a:sym typeface="+mn-ea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5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:r>
                  <a:rPr lang="zh-CN" altLang="en-US" sz="2000">
                    <a:sym typeface="+mn-ea"/>
                  </a:rPr>
                  <a:t>解得：</a:t>
                </a:r>
                <a:r>
                  <a:rPr lang="en-US" altLang="zh-CN" sz="2000">
                    <a:sym typeface="+mn-ea"/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32</m:t>
                        </m:r>
                      </m:den>
                    </m:f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44723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4160" y="3411220"/>
            <a:ext cx="609600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2000">
                <a:sym typeface="+mn-ea"/>
              </a:rPr>
              <a:t>又</a:t>
            </a:r>
            <a:r>
              <a:rPr lang="en-US" altLang="zh-CN" sz="2000">
                <a:sym typeface="+mn-ea"/>
              </a:rPr>
              <a:t>AP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=AD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-DP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=AE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+PE</a:t>
            </a:r>
            <a:r>
              <a:rPr lang="en-US" altLang="zh-CN" sz="2000" baseline="30000">
                <a:sym typeface="+mn-ea"/>
              </a:rPr>
              <a:t>2</a:t>
            </a:r>
            <a:endParaRPr lang="en-US" altLang="zh-CN" sz="2000" baseline="30000"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98460" y="1266825"/>
            <a:ext cx="3352800" cy="1657350"/>
            <a:chOff x="12596" y="1995"/>
            <a:chExt cx="5280" cy="261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6" y="1995"/>
              <a:ext cx="5280" cy="2610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15219" y="2474"/>
              <a:ext cx="1293" cy="16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6420" y="3903"/>
              <a:ext cx="175" cy="1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16570" y="3909"/>
              <a:ext cx="100" cy="16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452" y="3918"/>
              <a:ext cx="9" cy="23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5219" y="3940"/>
              <a:ext cx="217" cy="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5026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ABC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𝐶𝐷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𝐶𝐴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𝐶𝑃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𝐶𝐵</m:t>
                        </m:r>
                      </m:den>
                    </m:f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 BC=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𝐶𝐸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−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𝐶𝑃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4</m:t>
                    </m:r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4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  <a:sym typeface="+mn-ea"/>
                                  </a:rPr>
                                  <m:t>8</m:t>
                                </m:r>
                                <m:r>
                                  <a:rPr lang="en-US" altLang="zh-CN" sz="20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  <a:sym typeface="+mn-ea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5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:r>
                  <a:rPr lang="zh-CN" altLang="en-US" sz="2000">
                    <a:sym typeface="+mn-ea"/>
                  </a:rPr>
                  <a:t>解得：</a:t>
                </a:r>
                <a:r>
                  <a:rPr lang="en-US" altLang="zh-CN" sz="2000">
                    <a:sym typeface="+mn-ea"/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32</m:t>
                        </m:r>
                      </m:den>
                    </m:f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𝐵𝐶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8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×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32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50260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4160" y="3411220"/>
            <a:ext cx="609600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2000">
                <a:sym typeface="+mn-ea"/>
              </a:rPr>
              <a:t>又</a:t>
            </a:r>
            <a:r>
              <a:rPr lang="en-US" altLang="zh-CN" sz="2000">
                <a:sym typeface="+mn-ea"/>
              </a:rPr>
              <a:t>AP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=AD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-DP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=AE</a:t>
            </a:r>
            <a:r>
              <a:rPr lang="en-US" altLang="zh-CN" sz="2000" baseline="30000">
                <a:sym typeface="+mn-ea"/>
              </a:rPr>
              <a:t>2</a:t>
            </a:r>
            <a:r>
              <a:rPr lang="en-US" altLang="zh-CN" sz="2000">
                <a:sym typeface="+mn-ea"/>
              </a:rPr>
              <a:t>+PE</a:t>
            </a:r>
            <a:r>
              <a:rPr lang="en-US" altLang="zh-CN" sz="2000" baseline="30000">
                <a:sym typeface="+mn-ea"/>
              </a:rPr>
              <a:t>2</a:t>
            </a:r>
            <a:endParaRPr lang="en-US" altLang="zh-CN" sz="2000" baseline="30000"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98460" y="1266825"/>
            <a:ext cx="3352800" cy="1657350"/>
            <a:chOff x="12596" y="1995"/>
            <a:chExt cx="5280" cy="261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6" y="1995"/>
              <a:ext cx="5280" cy="2610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15219" y="2474"/>
              <a:ext cx="1293" cy="16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6420" y="3903"/>
              <a:ext cx="175" cy="1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16570" y="3909"/>
              <a:ext cx="100" cy="16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452" y="3918"/>
              <a:ext cx="9" cy="23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5219" y="3940"/>
              <a:ext cx="217" cy="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3680" y="1360805"/>
            <a:ext cx="6404610" cy="2014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2000">
                <a:sym typeface="+mn-ea"/>
              </a:rPr>
              <a:t>当</a:t>
            </a:r>
            <a:r>
              <a:rPr lang="en-US" altLang="zh-CN" sz="2000">
                <a:sym typeface="+mn-ea"/>
              </a:rPr>
              <a:t>∠APC-∠PAC=90</a:t>
            </a:r>
            <a:r>
              <a:rPr lang="zh-CN" altLang="en-US" sz="2000">
                <a:sym typeface="+mn-ea"/>
              </a:rPr>
              <a:t>°时，如图所示，分别过点</a:t>
            </a:r>
            <a:r>
              <a:rPr lang="en-US" altLang="zh-CN" sz="2000">
                <a:sym typeface="+mn-ea"/>
              </a:rPr>
              <a:t>A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</a:t>
            </a:r>
            <a:r>
              <a:rPr lang="zh-CN" altLang="en-US" sz="2000">
                <a:sym typeface="+mn-ea"/>
              </a:rPr>
              <a:t>作</a:t>
            </a:r>
            <a:r>
              <a:rPr lang="en-US" altLang="zh-CN" sz="2000">
                <a:sym typeface="+mn-ea"/>
              </a:rPr>
              <a:t>AE⊥BC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PD⊥BC</a:t>
            </a:r>
            <a:r>
              <a:rPr lang="zh-CN" altLang="en-US" sz="2000">
                <a:sym typeface="+mn-ea"/>
              </a:rPr>
              <a:t>，垂足分别为</a:t>
            </a:r>
            <a:r>
              <a:rPr lang="en-US" altLang="zh-CN" sz="2000">
                <a:sym typeface="+mn-ea"/>
              </a:rPr>
              <a:t>E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</a:t>
            </a:r>
            <a:r>
              <a:rPr lang="zh-CN" altLang="en-US" sz="2000">
                <a:sym typeface="+mn-ea"/>
              </a:rPr>
              <a:t>，设</a:t>
            </a:r>
            <a:r>
              <a:rPr lang="en-US" altLang="zh-CN" sz="2000">
                <a:sym typeface="+mn-ea"/>
              </a:rPr>
              <a:t>CD=x</a:t>
            </a:r>
            <a:r>
              <a:rPr lang="zh-CN" altLang="en-US" sz="2000">
                <a:sym typeface="+mn-ea"/>
              </a:rPr>
              <a:t>，则</a:t>
            </a:r>
            <a:r>
              <a:rPr lang="en-US" altLang="zh-CN" sz="2000">
                <a:sym typeface="+mn-ea"/>
              </a:rPr>
              <a:t>AD=5-x</a:t>
            </a:r>
            <a:endParaRPr lang="en-US" altLang="zh-CN" sz="2000"/>
          </a:p>
          <a:p>
            <a:pPr indent="0" fontAlgn="auto">
              <a:lnSpc>
                <a:spcPct val="125000"/>
              </a:lnSpc>
            </a:pPr>
            <a:r>
              <a:rPr lang="en-US" altLang="zh-CN" sz="2000"/>
              <a:t>∵∠CP</a:t>
            </a:r>
            <a:r>
              <a:rPr lang="en-US" altLang="zh-CN" sz="2000">
                <a:sym typeface="+mn-ea"/>
              </a:rPr>
              <a:t>D</a:t>
            </a:r>
            <a:r>
              <a:rPr lang="en-US" altLang="zh-CN" sz="2000"/>
              <a:t>=90</a:t>
            </a:r>
            <a:r>
              <a:rPr lang="zh-CN" altLang="en-US" sz="2000"/>
              <a:t>°</a:t>
            </a:r>
            <a:endParaRPr lang="zh-CN" altLang="en-US" sz="2000"/>
          </a:p>
          <a:p>
            <a:pPr indent="0" fontAlgn="auto">
              <a:lnSpc>
                <a:spcPct val="125000"/>
              </a:lnSpc>
            </a:pPr>
            <a:endParaRPr lang="en-US" altLang="zh-CN" sz="2000" i="1">
              <a:latin typeface="Cambria Math" panose="02040503050406030204" charset="0"/>
              <a:cs typeface="Cambria Math" panose="020405030504060302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976235" y="1341120"/>
            <a:ext cx="3482340" cy="1570990"/>
            <a:chOff x="12561" y="2112"/>
            <a:chExt cx="5484" cy="247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4978"/>
            <a:stretch>
              <a:fillRect/>
            </a:stretch>
          </p:blipFill>
          <p:spPr>
            <a:xfrm>
              <a:off x="12561" y="2112"/>
              <a:ext cx="5485" cy="247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6605" y="2918"/>
              <a:ext cx="555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</a:t>
              </a:r>
              <a:endPara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403" y="2112"/>
              <a:ext cx="982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5-x</a:t>
              </a:r>
              <a:endPara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5452" y="3918"/>
              <a:ext cx="9" cy="23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5219" y="3940"/>
              <a:ext cx="217" cy="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 flipV="1">
              <a:off x="16260" y="3942"/>
              <a:ext cx="9" cy="23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16027" y="3964"/>
              <a:ext cx="217" cy="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3680" y="1360805"/>
            <a:ext cx="640461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2000">
                <a:sym typeface="+mn-ea"/>
              </a:rPr>
              <a:t>当</a:t>
            </a:r>
            <a:r>
              <a:rPr lang="en-US" altLang="zh-CN" sz="2000">
                <a:sym typeface="+mn-ea"/>
              </a:rPr>
              <a:t>∠APC-∠PAC=90</a:t>
            </a:r>
            <a:r>
              <a:rPr lang="zh-CN" altLang="en-US" sz="2000">
                <a:sym typeface="+mn-ea"/>
              </a:rPr>
              <a:t>°时，如图所示，分别过点</a:t>
            </a:r>
            <a:r>
              <a:rPr lang="en-US" altLang="zh-CN" sz="2000">
                <a:sym typeface="+mn-ea"/>
              </a:rPr>
              <a:t>A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</a:t>
            </a:r>
            <a:r>
              <a:rPr lang="zh-CN" altLang="en-US" sz="2000">
                <a:sym typeface="+mn-ea"/>
              </a:rPr>
              <a:t>作</a:t>
            </a:r>
            <a:r>
              <a:rPr lang="en-US" altLang="zh-CN" sz="2000">
                <a:sym typeface="+mn-ea"/>
              </a:rPr>
              <a:t>AE⊥BC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PD⊥BC</a:t>
            </a:r>
            <a:r>
              <a:rPr lang="zh-CN" altLang="en-US" sz="2000">
                <a:sym typeface="+mn-ea"/>
              </a:rPr>
              <a:t>，垂足分别为</a:t>
            </a:r>
            <a:r>
              <a:rPr lang="en-US" altLang="zh-CN" sz="2000">
                <a:sym typeface="+mn-ea"/>
              </a:rPr>
              <a:t>E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</a:t>
            </a:r>
            <a:r>
              <a:rPr lang="zh-CN" altLang="en-US" sz="2000">
                <a:sym typeface="+mn-ea"/>
              </a:rPr>
              <a:t>，设</a:t>
            </a:r>
            <a:r>
              <a:rPr lang="en-US" altLang="zh-CN" sz="2000">
                <a:sym typeface="+mn-ea"/>
              </a:rPr>
              <a:t>CD=x</a:t>
            </a:r>
            <a:r>
              <a:rPr lang="zh-CN" altLang="en-US" sz="2000">
                <a:sym typeface="+mn-ea"/>
              </a:rPr>
              <a:t>，则</a:t>
            </a:r>
            <a:r>
              <a:rPr lang="en-US" altLang="zh-CN" sz="2000">
                <a:sym typeface="+mn-ea"/>
              </a:rPr>
              <a:t>AD=5-x</a:t>
            </a:r>
            <a:endParaRPr lang="en-US" altLang="zh-CN" sz="2000"/>
          </a:p>
          <a:p>
            <a:pPr indent="0" fontAlgn="auto">
              <a:lnSpc>
                <a:spcPct val="125000"/>
              </a:lnSpc>
            </a:pPr>
            <a:r>
              <a:rPr lang="en-US" altLang="zh-CN" sz="2000"/>
              <a:t>∵∠CP</a:t>
            </a:r>
            <a:r>
              <a:rPr lang="en-US" altLang="zh-CN" sz="2000">
                <a:sym typeface="+mn-ea"/>
              </a:rPr>
              <a:t>D</a:t>
            </a:r>
            <a:r>
              <a:rPr lang="en-US" altLang="zh-CN" sz="2000"/>
              <a:t>=90</a:t>
            </a:r>
            <a:r>
              <a:rPr lang="zh-CN" altLang="en-US" sz="2000"/>
              <a:t>°</a:t>
            </a:r>
            <a:endParaRPr lang="zh-CN" altLang="en-US" sz="2000"/>
          </a:p>
          <a:p>
            <a:pPr indent="0" fontAlgn="auto">
              <a:lnSpc>
                <a:spcPct val="125000"/>
              </a:lnSpc>
            </a:pPr>
            <a:r>
              <a:rPr lang="en-US" altLang="zh-CN" sz="2000"/>
              <a:t>∴∠DPA=∠APC-90</a:t>
            </a:r>
            <a:r>
              <a:rPr lang="zh-CN" altLang="en-US" sz="2000"/>
              <a:t>°</a:t>
            </a:r>
            <a:r>
              <a:rPr lang="en-US" altLang="zh-CN" sz="2000"/>
              <a:t>=∠PAC</a:t>
            </a:r>
            <a:endParaRPr lang="zh-CN" altLang="en-US" sz="2000"/>
          </a:p>
          <a:p>
            <a:pPr indent="0" fontAlgn="auto">
              <a:lnSpc>
                <a:spcPct val="125000"/>
              </a:lnSpc>
            </a:pPr>
            <a:endParaRPr lang="en-US" altLang="zh-CN" sz="2000" i="1">
              <a:latin typeface="Cambria Math" panose="02040503050406030204" charset="0"/>
              <a:cs typeface="Cambria Math" panose="020405030504060302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976235" y="1341120"/>
            <a:ext cx="3482340" cy="1570990"/>
            <a:chOff x="12561" y="2112"/>
            <a:chExt cx="5484" cy="247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4978"/>
            <a:stretch>
              <a:fillRect/>
            </a:stretch>
          </p:blipFill>
          <p:spPr>
            <a:xfrm>
              <a:off x="12561" y="2112"/>
              <a:ext cx="5485" cy="247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6605" y="2918"/>
              <a:ext cx="555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</a:t>
              </a:r>
              <a:endPara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403" y="2112"/>
              <a:ext cx="982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5-x</a:t>
              </a:r>
              <a:endPara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" name="弧形 1"/>
            <p:cNvSpPr/>
            <p:nvPr/>
          </p:nvSpPr>
          <p:spPr>
            <a:xfrm rot="19740000">
              <a:off x="15879" y="3692"/>
              <a:ext cx="235" cy="156"/>
            </a:xfrm>
            <a:prstGeom prst="arc">
              <a:avLst>
                <a:gd name="adj1" fmla="val 10999576"/>
                <a:gd name="adj2" fmla="val 20437217"/>
              </a:avLst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弧形 7"/>
            <p:cNvSpPr/>
            <p:nvPr/>
          </p:nvSpPr>
          <p:spPr>
            <a:xfrm rot="7620000">
              <a:off x="15410" y="2808"/>
              <a:ext cx="207" cy="120"/>
            </a:xfrm>
            <a:prstGeom prst="arc">
              <a:avLst>
                <a:gd name="adj1" fmla="val 10999576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3680" y="1360805"/>
            <a:ext cx="6404610" cy="2784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2000">
                <a:sym typeface="+mn-ea"/>
              </a:rPr>
              <a:t>当</a:t>
            </a:r>
            <a:r>
              <a:rPr lang="en-US" altLang="zh-CN" sz="2000">
                <a:sym typeface="+mn-ea"/>
              </a:rPr>
              <a:t>∠APC-∠PAC=90</a:t>
            </a:r>
            <a:r>
              <a:rPr lang="zh-CN" altLang="en-US" sz="2000">
                <a:sym typeface="+mn-ea"/>
              </a:rPr>
              <a:t>°时，如图所示，分别过点</a:t>
            </a:r>
            <a:r>
              <a:rPr lang="en-US" altLang="zh-CN" sz="2000">
                <a:sym typeface="+mn-ea"/>
              </a:rPr>
              <a:t>A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</a:t>
            </a:r>
            <a:r>
              <a:rPr lang="zh-CN" altLang="en-US" sz="2000">
                <a:sym typeface="+mn-ea"/>
              </a:rPr>
              <a:t>作</a:t>
            </a:r>
            <a:r>
              <a:rPr lang="en-US" altLang="zh-CN" sz="2000">
                <a:sym typeface="+mn-ea"/>
              </a:rPr>
              <a:t>AE⊥BC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PD⊥BC</a:t>
            </a:r>
            <a:r>
              <a:rPr lang="zh-CN" altLang="en-US" sz="2000">
                <a:sym typeface="+mn-ea"/>
              </a:rPr>
              <a:t>，垂足分别为</a:t>
            </a:r>
            <a:r>
              <a:rPr lang="en-US" altLang="zh-CN" sz="2000">
                <a:sym typeface="+mn-ea"/>
              </a:rPr>
              <a:t>E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</a:t>
            </a:r>
            <a:r>
              <a:rPr lang="zh-CN" altLang="en-US" sz="2000">
                <a:sym typeface="+mn-ea"/>
              </a:rPr>
              <a:t>，设</a:t>
            </a:r>
            <a:r>
              <a:rPr lang="en-US" altLang="zh-CN" sz="2000">
                <a:sym typeface="+mn-ea"/>
              </a:rPr>
              <a:t>CD=x</a:t>
            </a:r>
            <a:r>
              <a:rPr lang="zh-CN" altLang="en-US" sz="2000">
                <a:sym typeface="+mn-ea"/>
              </a:rPr>
              <a:t>，则</a:t>
            </a:r>
            <a:r>
              <a:rPr lang="en-US" altLang="zh-CN" sz="2000">
                <a:sym typeface="+mn-ea"/>
              </a:rPr>
              <a:t>AD=5-x</a:t>
            </a:r>
            <a:endParaRPr lang="en-US" altLang="zh-CN" sz="2000"/>
          </a:p>
          <a:p>
            <a:pPr indent="0" fontAlgn="auto">
              <a:lnSpc>
                <a:spcPct val="125000"/>
              </a:lnSpc>
            </a:pPr>
            <a:r>
              <a:rPr lang="en-US" altLang="zh-CN" sz="2000"/>
              <a:t>∵∠CP</a:t>
            </a:r>
            <a:r>
              <a:rPr lang="en-US" altLang="zh-CN" sz="2000">
                <a:sym typeface="+mn-ea"/>
              </a:rPr>
              <a:t>D</a:t>
            </a:r>
            <a:r>
              <a:rPr lang="en-US" altLang="zh-CN" sz="2000"/>
              <a:t>=90</a:t>
            </a:r>
            <a:r>
              <a:rPr lang="zh-CN" altLang="en-US" sz="2000"/>
              <a:t>°</a:t>
            </a:r>
            <a:endParaRPr lang="zh-CN" altLang="en-US" sz="2000"/>
          </a:p>
          <a:p>
            <a:pPr indent="0" fontAlgn="auto">
              <a:lnSpc>
                <a:spcPct val="125000"/>
              </a:lnSpc>
            </a:pPr>
            <a:r>
              <a:rPr lang="en-US" altLang="zh-CN" sz="2000"/>
              <a:t>∴∠DPA=∠APC-90</a:t>
            </a:r>
            <a:r>
              <a:rPr lang="zh-CN" altLang="en-US" sz="2000"/>
              <a:t>°</a:t>
            </a:r>
            <a:r>
              <a:rPr lang="en-US" altLang="zh-CN" sz="2000"/>
              <a:t>=∠PAC</a:t>
            </a:r>
            <a:endParaRPr lang="zh-CN" altLang="en-US" sz="2000"/>
          </a:p>
          <a:p>
            <a:pPr indent="0" fontAlgn="auto">
              <a:lnSpc>
                <a:spcPct val="125000"/>
              </a:lnSpc>
            </a:pPr>
            <a:r>
              <a:rPr lang="en-US" altLang="zh-CN" sz="2000"/>
              <a:t>∴DP=DA=5-</a:t>
            </a:r>
            <a:r>
              <a:rPr lang="en-US" altLang="zh-CN" sz="2000"/>
              <a:t>x</a:t>
            </a:r>
            <a:endParaRPr lang="en-US" altLang="zh-CN" sz="2000"/>
          </a:p>
          <a:p>
            <a:pPr indent="0" fontAlgn="auto">
              <a:lnSpc>
                <a:spcPct val="125000"/>
              </a:lnSpc>
            </a:pPr>
            <a:endParaRPr lang="en-US" altLang="zh-CN" sz="2000" i="1">
              <a:latin typeface="Cambria Math" panose="02040503050406030204" charset="0"/>
              <a:cs typeface="Cambria Math" panose="020405030504060302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976235" y="1341120"/>
            <a:ext cx="3482340" cy="1570990"/>
            <a:chOff x="12561" y="2112"/>
            <a:chExt cx="5484" cy="24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t="4978"/>
            <a:stretch>
              <a:fillRect/>
            </a:stretch>
          </p:blipFill>
          <p:spPr>
            <a:xfrm>
              <a:off x="12561" y="2112"/>
              <a:ext cx="5485" cy="247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6605" y="2918"/>
              <a:ext cx="555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</a:t>
              </a:r>
              <a:endPara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403" y="2112"/>
              <a:ext cx="982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5-x</a:t>
              </a:r>
              <a:endPara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 rot="19740000">
              <a:off x="15879" y="3692"/>
              <a:ext cx="235" cy="156"/>
            </a:xfrm>
            <a:prstGeom prst="arc">
              <a:avLst>
                <a:gd name="adj1" fmla="val 10999576"/>
                <a:gd name="adj2" fmla="val 20437217"/>
              </a:avLst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弧形 12"/>
            <p:cNvSpPr/>
            <p:nvPr/>
          </p:nvSpPr>
          <p:spPr>
            <a:xfrm rot="7620000">
              <a:off x="15410" y="2808"/>
              <a:ext cx="207" cy="120"/>
            </a:xfrm>
            <a:prstGeom prst="arc">
              <a:avLst>
                <a:gd name="adj1" fmla="val 10999576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4100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000">
                    <a:sym typeface="+mn-ea"/>
                  </a:rPr>
                  <a:t>当</a:t>
                </a:r>
                <a:r>
                  <a:rPr lang="en-US" altLang="zh-CN" sz="2000">
                    <a:sym typeface="+mn-ea"/>
                  </a:rPr>
                  <a:t>∠APC-∠PAC=90</a:t>
                </a:r>
                <a:r>
                  <a:rPr lang="zh-CN" altLang="en-US" sz="2000">
                    <a:sym typeface="+mn-ea"/>
                  </a:rPr>
                  <a:t>°时，如图所示，分别过点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作</a:t>
                </a:r>
                <a:r>
                  <a:rPr lang="en-US" altLang="zh-CN" sz="2000">
                    <a:sym typeface="+mn-ea"/>
                  </a:rPr>
                  <a:t>AE⊥BC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PD⊥BC</a:t>
                </a:r>
                <a:r>
                  <a:rPr lang="zh-CN" altLang="en-US" sz="2000">
                    <a:sym typeface="+mn-ea"/>
                  </a:rPr>
                  <a:t>，垂足分别为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，设</a:t>
                </a:r>
                <a:r>
                  <a:rPr lang="en-US" altLang="zh-CN" sz="2000">
                    <a:sym typeface="+mn-ea"/>
                  </a:rPr>
                  <a:t>CD=x</a:t>
                </a:r>
                <a:r>
                  <a:rPr lang="zh-CN" altLang="en-US" sz="2000">
                    <a:sym typeface="+mn-ea"/>
                  </a:rPr>
                  <a:t>，则</a:t>
                </a:r>
                <a:r>
                  <a:rPr lang="en-US" altLang="zh-CN" sz="2000">
                    <a:sym typeface="+mn-ea"/>
                  </a:rPr>
                  <a:t>AD=5-x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∵∠CP</a:t>
                </a:r>
                <a:r>
                  <a:rPr lang="en-US" altLang="zh-CN" sz="2000">
                    <a:sym typeface="+mn-ea"/>
                  </a:rPr>
                  <a:t>D</a:t>
                </a:r>
                <a:r>
                  <a:rPr lang="en-US" altLang="zh-CN" sz="2000"/>
                  <a:t>=90</a:t>
                </a:r>
                <a:r>
                  <a:rPr lang="zh-CN" altLang="en-US" sz="2000"/>
                  <a:t>°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∴∠DPA=∠APC-90</a:t>
                </a:r>
                <a:r>
                  <a:rPr lang="zh-CN" altLang="en-US" sz="2000"/>
                  <a:t>°</a:t>
                </a:r>
                <a:r>
                  <a:rPr lang="en-US" altLang="zh-CN" sz="2000"/>
                  <a:t>=∠PAC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∴DP=DA=5-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∵AB=AC=5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BC=8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∴BE=CE=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>
                    <a:sym typeface="+mn-ea"/>
                  </a:rPr>
                  <a:t>BC=4</a:t>
                </a:r>
                <a:r>
                  <a:rPr lang="zh-CN" altLang="en-US" sz="2000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𝐵𝐸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41001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976235" y="1341120"/>
            <a:ext cx="3482340" cy="1570990"/>
            <a:chOff x="12561" y="2112"/>
            <a:chExt cx="5484" cy="24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rcRect t="4978"/>
            <a:stretch>
              <a:fillRect/>
            </a:stretch>
          </p:blipFill>
          <p:spPr>
            <a:xfrm>
              <a:off x="12561" y="2112"/>
              <a:ext cx="5485" cy="247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6605" y="2918"/>
              <a:ext cx="555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</a:t>
              </a:r>
              <a:endPara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403" y="2112"/>
              <a:ext cx="982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5-x</a:t>
              </a:r>
              <a:endPara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 rot="19740000">
              <a:off x="15879" y="3692"/>
              <a:ext cx="235" cy="156"/>
            </a:xfrm>
            <a:prstGeom prst="arc">
              <a:avLst>
                <a:gd name="adj1" fmla="val 10999576"/>
                <a:gd name="adj2" fmla="val 20437217"/>
              </a:avLst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弧形 12"/>
            <p:cNvSpPr/>
            <p:nvPr/>
          </p:nvSpPr>
          <p:spPr>
            <a:xfrm rot="7620000">
              <a:off x="15410" y="2808"/>
              <a:ext cx="207" cy="120"/>
            </a:xfrm>
            <a:prstGeom prst="arc">
              <a:avLst>
                <a:gd name="adj1" fmla="val 10999576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4100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000">
                    <a:sym typeface="+mn-ea"/>
                  </a:rPr>
                  <a:t>当</a:t>
                </a:r>
                <a:r>
                  <a:rPr lang="en-US" altLang="zh-CN" sz="2000">
                    <a:sym typeface="+mn-ea"/>
                  </a:rPr>
                  <a:t>∠APC-∠PAC=90</a:t>
                </a:r>
                <a:r>
                  <a:rPr lang="zh-CN" altLang="en-US" sz="2000">
                    <a:sym typeface="+mn-ea"/>
                  </a:rPr>
                  <a:t>°时，如图所示，分别过点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作</a:t>
                </a:r>
                <a:r>
                  <a:rPr lang="en-US" altLang="zh-CN" sz="2000">
                    <a:sym typeface="+mn-ea"/>
                  </a:rPr>
                  <a:t>AE⊥BC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PD⊥BC</a:t>
                </a:r>
                <a:r>
                  <a:rPr lang="zh-CN" altLang="en-US" sz="2000">
                    <a:sym typeface="+mn-ea"/>
                  </a:rPr>
                  <a:t>，垂足分别为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，设</a:t>
                </a:r>
                <a:r>
                  <a:rPr lang="en-US" altLang="zh-CN" sz="2000">
                    <a:sym typeface="+mn-ea"/>
                  </a:rPr>
                  <a:t>CD=x</a:t>
                </a:r>
                <a:r>
                  <a:rPr lang="zh-CN" altLang="en-US" sz="2000">
                    <a:sym typeface="+mn-ea"/>
                  </a:rPr>
                  <a:t>，则</a:t>
                </a:r>
                <a:r>
                  <a:rPr lang="en-US" altLang="zh-CN" sz="2000">
                    <a:sym typeface="+mn-ea"/>
                  </a:rPr>
                  <a:t>AD=5-x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∵∠CP</a:t>
                </a:r>
                <a:r>
                  <a:rPr lang="en-US" altLang="zh-CN" sz="2000">
                    <a:sym typeface="+mn-ea"/>
                  </a:rPr>
                  <a:t>D</a:t>
                </a:r>
                <a:r>
                  <a:rPr lang="en-US" altLang="zh-CN" sz="2000"/>
                  <a:t>=90</a:t>
                </a:r>
                <a:r>
                  <a:rPr lang="zh-CN" altLang="en-US" sz="2000"/>
                  <a:t>°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∴∠DPA=∠APC-90</a:t>
                </a:r>
                <a:r>
                  <a:rPr lang="zh-CN" altLang="en-US" sz="2000"/>
                  <a:t>°</a:t>
                </a:r>
                <a:r>
                  <a:rPr lang="en-US" altLang="zh-CN" sz="2000"/>
                  <a:t>=∠PAC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∴DP=DA=5-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∵AB=AC=5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BC=8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∴BE=CE=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/>
                  <a:t>BC=4</a:t>
                </a:r>
                <a:r>
                  <a:rPr lang="zh-CN" altLang="en-US" sz="2000"/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𝐵𝐸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∵∠AEC=∠DPC=90</a:t>
                </a:r>
                <a:r>
                  <a:rPr lang="zh-CN" altLang="en-US" sz="2000"/>
                  <a:t>°，</a:t>
                </a:r>
                <a:r>
                  <a:rPr lang="en-US" altLang="zh-CN" sz="2000"/>
                  <a:t>∠C=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41001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976235" y="1341120"/>
            <a:ext cx="3482340" cy="1570990"/>
            <a:chOff x="12561" y="2112"/>
            <a:chExt cx="5484" cy="24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rcRect t="4978"/>
            <a:stretch>
              <a:fillRect/>
            </a:stretch>
          </p:blipFill>
          <p:spPr>
            <a:xfrm>
              <a:off x="12561" y="2112"/>
              <a:ext cx="5485" cy="247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6605" y="2918"/>
              <a:ext cx="555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</a:t>
              </a:r>
              <a:endPara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403" y="2112"/>
              <a:ext cx="982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5-x</a:t>
              </a:r>
              <a:endPara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15452" y="3918"/>
              <a:ext cx="9" cy="23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5219" y="3940"/>
              <a:ext cx="217" cy="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6260" y="3942"/>
              <a:ext cx="9" cy="23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 flipV="1">
              <a:off x="16027" y="3964"/>
              <a:ext cx="217" cy="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3680" y="1360805"/>
            <a:ext cx="6404610" cy="1495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2000"/>
              <a:t>当</a:t>
            </a:r>
            <a:r>
              <a:rPr lang="en-US" altLang="zh-CN" sz="2000"/>
              <a:t>∠APC-∠C=90</a:t>
            </a:r>
            <a:r>
              <a:rPr lang="zh-CN" altLang="en-US" sz="2000"/>
              <a:t>°时，如图所示，分别过点</a:t>
            </a:r>
            <a:r>
              <a:rPr lang="en-US" altLang="zh-CN" sz="2000"/>
              <a:t>A</a:t>
            </a:r>
            <a:r>
              <a:rPr lang="zh-CN" altLang="en-US" sz="2000"/>
              <a:t>、</a:t>
            </a:r>
            <a:r>
              <a:rPr lang="en-US" altLang="zh-CN" sz="2000"/>
              <a:t>P</a:t>
            </a:r>
            <a:r>
              <a:rPr lang="zh-CN" altLang="en-US" sz="2000"/>
              <a:t>作</a:t>
            </a:r>
            <a:r>
              <a:rPr lang="en-US" altLang="zh-CN" sz="2000"/>
              <a:t>AE⊥BC</a:t>
            </a:r>
            <a:r>
              <a:rPr lang="zh-CN" altLang="en-US" sz="2000"/>
              <a:t>、</a:t>
            </a:r>
            <a:r>
              <a:rPr lang="en-US" altLang="zh-CN" sz="2000"/>
              <a:t>PD⊥AP</a:t>
            </a:r>
            <a:r>
              <a:rPr lang="zh-CN" altLang="en-US" sz="2000"/>
              <a:t>，垂足分别为</a:t>
            </a:r>
            <a:r>
              <a:rPr lang="en-US" altLang="zh-CN" sz="2000"/>
              <a:t>E</a:t>
            </a:r>
            <a:r>
              <a:rPr lang="zh-CN" altLang="en-US" sz="2000"/>
              <a:t>、</a:t>
            </a:r>
            <a:r>
              <a:rPr lang="en-US" altLang="zh-CN" sz="2000"/>
              <a:t>P</a:t>
            </a:r>
            <a:r>
              <a:rPr lang="zh-CN" altLang="en-US" sz="2000"/>
              <a:t>，设</a:t>
            </a:r>
            <a:r>
              <a:rPr lang="en-US" altLang="zh-CN" sz="2000"/>
              <a:t>CD=x</a:t>
            </a:r>
            <a:r>
              <a:rPr lang="zh-CN" altLang="en-US" sz="2000"/>
              <a:t>，则</a:t>
            </a:r>
            <a:r>
              <a:rPr lang="en-US" altLang="zh-CN" sz="2000"/>
              <a:t>AD=5-</a:t>
            </a:r>
            <a:r>
              <a:rPr lang="en-US" altLang="zh-CN" sz="2000"/>
              <a:t>x</a:t>
            </a:r>
            <a:endParaRPr lang="en-US" altLang="zh-CN" sz="2000"/>
          </a:p>
          <a:p>
            <a:pPr indent="0" fontAlgn="auto">
              <a:lnSpc>
                <a:spcPct val="125000"/>
              </a:lnSpc>
            </a:pPr>
            <a:endParaRPr lang="en-US" altLang="zh-CN" sz="2000" baseline="30000"/>
          </a:p>
        </p:txBody>
      </p:sp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98460" y="1266825"/>
            <a:ext cx="3352800" cy="1657350"/>
            <a:chOff x="12596" y="1995"/>
            <a:chExt cx="5280" cy="261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6" y="1995"/>
              <a:ext cx="5280" cy="2610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V="1">
              <a:off x="16420" y="3903"/>
              <a:ext cx="175" cy="1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 flipV="1">
              <a:off x="16570" y="3909"/>
              <a:ext cx="100" cy="16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4485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000">
                    <a:sym typeface="+mn-ea"/>
                  </a:rPr>
                  <a:t>当</a:t>
                </a:r>
                <a:r>
                  <a:rPr lang="en-US" altLang="zh-CN" sz="2000">
                    <a:sym typeface="+mn-ea"/>
                  </a:rPr>
                  <a:t>∠APC-∠PAC=90</a:t>
                </a:r>
                <a:r>
                  <a:rPr lang="zh-CN" altLang="en-US" sz="2000">
                    <a:sym typeface="+mn-ea"/>
                  </a:rPr>
                  <a:t>°时，如图所示，分别过点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作</a:t>
                </a:r>
                <a:r>
                  <a:rPr lang="en-US" altLang="zh-CN" sz="2000">
                    <a:sym typeface="+mn-ea"/>
                  </a:rPr>
                  <a:t>AE⊥BC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PD⊥BC</a:t>
                </a:r>
                <a:r>
                  <a:rPr lang="zh-CN" altLang="en-US" sz="2000">
                    <a:sym typeface="+mn-ea"/>
                  </a:rPr>
                  <a:t>，垂足分别为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，设</a:t>
                </a:r>
                <a:r>
                  <a:rPr lang="en-US" altLang="zh-CN" sz="2000">
                    <a:sym typeface="+mn-ea"/>
                  </a:rPr>
                  <a:t>CD=x</a:t>
                </a:r>
                <a:r>
                  <a:rPr lang="zh-CN" altLang="en-US" sz="2000">
                    <a:sym typeface="+mn-ea"/>
                  </a:rPr>
                  <a:t>，则</a:t>
                </a:r>
                <a:r>
                  <a:rPr lang="en-US" altLang="zh-CN" sz="2000">
                    <a:sym typeface="+mn-ea"/>
                  </a:rPr>
                  <a:t>AD=5-x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∵∠CP</a:t>
                </a:r>
                <a:r>
                  <a:rPr lang="en-US" altLang="zh-CN" sz="2000">
                    <a:sym typeface="+mn-ea"/>
                  </a:rPr>
                  <a:t>D</a:t>
                </a:r>
                <a:r>
                  <a:rPr lang="en-US" altLang="zh-CN" sz="2000"/>
                  <a:t>=90</a:t>
                </a:r>
                <a:r>
                  <a:rPr lang="zh-CN" altLang="en-US" sz="2000"/>
                  <a:t>°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∴∠DPA=∠APC-90</a:t>
                </a:r>
                <a:r>
                  <a:rPr lang="zh-CN" altLang="en-US" sz="2000"/>
                  <a:t>°</a:t>
                </a:r>
                <a:r>
                  <a:rPr lang="en-US" altLang="zh-CN" sz="2000"/>
                  <a:t>=∠PAC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∴DP=DA=5-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∵AB=AC=5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BC=8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∴BE=CE=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/>
                  <a:t>BC=4</a:t>
                </a:r>
                <a:r>
                  <a:rPr lang="zh-CN" altLang="en-US" sz="2000"/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𝐵𝐸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∵∠AEC=∠DPC=90</a:t>
                </a:r>
                <a:r>
                  <a:rPr lang="zh-CN" altLang="en-US" sz="2000"/>
                  <a:t>°，</a:t>
                </a:r>
                <a:r>
                  <a:rPr lang="en-US" altLang="zh-CN" sz="2000"/>
                  <a:t>∠C=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AEC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44850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978"/>
          <a:stretch>
            <a:fillRect/>
          </a:stretch>
        </p:blipFill>
        <p:spPr>
          <a:xfrm>
            <a:off x="7976235" y="1341120"/>
            <a:ext cx="3482975" cy="15709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543858" y="1852930"/>
            <a:ext cx="3524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80905" y="1341120"/>
            <a:ext cx="62357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5-x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等腰三角形 1"/>
          <p:cNvSpPr/>
          <p:nvPr/>
        </p:nvSpPr>
        <p:spPr>
          <a:xfrm>
            <a:off x="9670415" y="1617980"/>
            <a:ext cx="1397000" cy="1019175"/>
          </a:xfrm>
          <a:prstGeom prst="triangle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0203180" y="2035175"/>
            <a:ext cx="864235" cy="601980"/>
          </a:xfrm>
          <a:prstGeom prst="triangle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465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000">
                    <a:sym typeface="+mn-ea"/>
                  </a:rPr>
                  <a:t>当</a:t>
                </a:r>
                <a:r>
                  <a:rPr lang="en-US" altLang="zh-CN" sz="2000">
                    <a:sym typeface="+mn-ea"/>
                  </a:rPr>
                  <a:t>∠APC-∠PAC=90</a:t>
                </a:r>
                <a:r>
                  <a:rPr lang="zh-CN" altLang="en-US" sz="2000">
                    <a:sym typeface="+mn-ea"/>
                  </a:rPr>
                  <a:t>°时，如图所示，分别过点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作</a:t>
                </a:r>
                <a:r>
                  <a:rPr lang="en-US" altLang="zh-CN" sz="2000">
                    <a:sym typeface="+mn-ea"/>
                  </a:rPr>
                  <a:t>AE⊥BC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PD⊥BC</a:t>
                </a:r>
                <a:r>
                  <a:rPr lang="zh-CN" altLang="en-US" sz="2000">
                    <a:sym typeface="+mn-ea"/>
                  </a:rPr>
                  <a:t>，垂足分别为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，设</a:t>
                </a:r>
                <a:r>
                  <a:rPr lang="en-US" altLang="zh-CN" sz="2000">
                    <a:sym typeface="+mn-ea"/>
                  </a:rPr>
                  <a:t>CD=x</a:t>
                </a:r>
                <a:r>
                  <a:rPr lang="zh-CN" altLang="en-US" sz="2000">
                    <a:sym typeface="+mn-ea"/>
                  </a:rPr>
                  <a:t>，则</a:t>
                </a:r>
                <a:r>
                  <a:rPr lang="en-US" altLang="zh-CN" sz="2000">
                    <a:sym typeface="+mn-ea"/>
                  </a:rPr>
                  <a:t>AD=5-x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∵∠CP</a:t>
                </a:r>
                <a:r>
                  <a:rPr lang="en-US" altLang="zh-CN" sz="2000">
                    <a:sym typeface="+mn-ea"/>
                  </a:rPr>
                  <a:t>D</a:t>
                </a:r>
                <a:r>
                  <a:rPr lang="en-US" altLang="zh-CN" sz="2000"/>
                  <a:t>=90</a:t>
                </a:r>
                <a:r>
                  <a:rPr lang="zh-CN" altLang="en-US" sz="2000"/>
                  <a:t>°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∴∠DPA=∠APC-90</a:t>
                </a:r>
                <a:r>
                  <a:rPr lang="zh-CN" altLang="en-US" sz="2000"/>
                  <a:t>°</a:t>
                </a:r>
                <a:r>
                  <a:rPr lang="en-US" altLang="zh-CN" sz="2000"/>
                  <a:t>=∠PAC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∴DP=DA=5-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∵AB=AC=5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BC=8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∴BE=CE=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/>
                  <a:t>BC=4</a:t>
                </a:r>
                <a:r>
                  <a:rPr lang="zh-CN" altLang="en-US" sz="2000"/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𝐵𝐸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∵∠AEC=∠DPC=90</a:t>
                </a:r>
                <a:r>
                  <a:rPr lang="zh-CN" altLang="en-US" sz="2000"/>
                  <a:t>°，</a:t>
                </a:r>
                <a:r>
                  <a:rPr lang="en-US" altLang="zh-CN" sz="2000"/>
                  <a:t>∠C=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AEC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𝐶𝑃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46532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978"/>
          <a:stretch>
            <a:fillRect/>
          </a:stretch>
        </p:blipFill>
        <p:spPr>
          <a:xfrm>
            <a:off x="7976235" y="1341120"/>
            <a:ext cx="3482975" cy="15709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543858" y="1852930"/>
            <a:ext cx="3524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80905" y="1341120"/>
            <a:ext cx="62357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5-x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559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000">
                    <a:sym typeface="+mn-ea"/>
                  </a:rPr>
                  <a:t>当</a:t>
                </a:r>
                <a:r>
                  <a:rPr lang="en-US" altLang="zh-CN" sz="2000">
                    <a:sym typeface="+mn-ea"/>
                  </a:rPr>
                  <a:t>∠APC-∠PAC=90</a:t>
                </a:r>
                <a:r>
                  <a:rPr lang="zh-CN" altLang="en-US" sz="2000">
                    <a:sym typeface="+mn-ea"/>
                  </a:rPr>
                  <a:t>°时，如图所示，分别过点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作</a:t>
                </a:r>
                <a:r>
                  <a:rPr lang="en-US" altLang="zh-CN" sz="2000">
                    <a:sym typeface="+mn-ea"/>
                  </a:rPr>
                  <a:t>AE⊥BC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PD⊥BC</a:t>
                </a:r>
                <a:r>
                  <a:rPr lang="zh-CN" altLang="en-US" sz="2000">
                    <a:sym typeface="+mn-ea"/>
                  </a:rPr>
                  <a:t>，垂足分别为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，设</a:t>
                </a:r>
                <a:r>
                  <a:rPr lang="en-US" altLang="zh-CN" sz="2000">
                    <a:sym typeface="+mn-ea"/>
                  </a:rPr>
                  <a:t>CD=x</a:t>
                </a:r>
                <a:r>
                  <a:rPr lang="zh-CN" altLang="en-US" sz="2000">
                    <a:sym typeface="+mn-ea"/>
                  </a:rPr>
                  <a:t>，则</a:t>
                </a:r>
                <a:r>
                  <a:rPr lang="en-US" altLang="zh-CN" sz="2000">
                    <a:sym typeface="+mn-ea"/>
                  </a:rPr>
                  <a:t>AD=5-x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∵∠CP</a:t>
                </a:r>
                <a:r>
                  <a:rPr lang="en-US" altLang="zh-CN" sz="2000">
                    <a:sym typeface="+mn-ea"/>
                  </a:rPr>
                  <a:t>D</a:t>
                </a:r>
                <a:r>
                  <a:rPr lang="en-US" altLang="zh-CN" sz="2000"/>
                  <a:t>=90</a:t>
                </a:r>
                <a:r>
                  <a:rPr lang="zh-CN" altLang="en-US" sz="2000"/>
                  <a:t>°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∴∠DPA=∠APC-90</a:t>
                </a:r>
                <a:r>
                  <a:rPr lang="zh-CN" altLang="en-US" sz="2000"/>
                  <a:t>°</a:t>
                </a:r>
                <a:r>
                  <a:rPr lang="en-US" altLang="zh-CN" sz="2000"/>
                  <a:t>=∠PAC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∴DP=DA=5-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∵AB=AC=5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BC=8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∴BE=CE=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/>
                  <a:t>BC=4</a:t>
                </a:r>
                <a:r>
                  <a:rPr lang="zh-CN" altLang="en-US" sz="2000"/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𝐵𝐸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∵∠AEC=∠DPC=90</a:t>
                </a:r>
                <a:r>
                  <a:rPr lang="zh-CN" altLang="en-US" sz="2000"/>
                  <a:t>°，</a:t>
                </a:r>
                <a:r>
                  <a:rPr lang="en-US" altLang="zh-CN" sz="2000"/>
                  <a:t>∠C=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AEC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𝐶𝑃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:r>
                  <a:rPr lang="zh-CN" altLang="en-US" sz="2000">
                    <a:sym typeface="+mn-ea"/>
                  </a:rPr>
                  <a:t>解得：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</a:rPr>
                      <m:t>CP</m:t>
                    </m:r>
                    <m:r>
                      <a:rPr lang="en-US" altLang="zh-CN" sz="2000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5591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978"/>
          <a:stretch>
            <a:fillRect/>
          </a:stretch>
        </p:blipFill>
        <p:spPr>
          <a:xfrm>
            <a:off x="7976235" y="1341120"/>
            <a:ext cx="3482975" cy="15709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543858" y="1852930"/>
            <a:ext cx="3524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80905" y="1341120"/>
            <a:ext cx="62357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5-x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559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000">
                    <a:sym typeface="+mn-ea"/>
                  </a:rPr>
                  <a:t>当</a:t>
                </a:r>
                <a:r>
                  <a:rPr lang="en-US" altLang="zh-CN" sz="2000">
                    <a:sym typeface="+mn-ea"/>
                  </a:rPr>
                  <a:t>∠APC-∠PAC=90</a:t>
                </a:r>
                <a:r>
                  <a:rPr lang="zh-CN" altLang="en-US" sz="2000">
                    <a:sym typeface="+mn-ea"/>
                  </a:rPr>
                  <a:t>°时，如图所示，分别过点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作</a:t>
                </a:r>
                <a:r>
                  <a:rPr lang="en-US" altLang="zh-CN" sz="2000">
                    <a:sym typeface="+mn-ea"/>
                  </a:rPr>
                  <a:t>AE⊥BC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PD⊥BC</a:t>
                </a:r>
                <a:r>
                  <a:rPr lang="zh-CN" altLang="en-US" sz="2000">
                    <a:sym typeface="+mn-ea"/>
                  </a:rPr>
                  <a:t>，垂足分别为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，设</a:t>
                </a:r>
                <a:r>
                  <a:rPr lang="en-US" altLang="zh-CN" sz="2000">
                    <a:sym typeface="+mn-ea"/>
                  </a:rPr>
                  <a:t>CD=x</a:t>
                </a:r>
                <a:r>
                  <a:rPr lang="zh-CN" altLang="en-US" sz="2000">
                    <a:sym typeface="+mn-ea"/>
                  </a:rPr>
                  <a:t>，则</a:t>
                </a:r>
                <a:r>
                  <a:rPr lang="en-US" altLang="zh-CN" sz="2000">
                    <a:sym typeface="+mn-ea"/>
                  </a:rPr>
                  <a:t>AD=5-x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∵∠CP</a:t>
                </a:r>
                <a:r>
                  <a:rPr lang="en-US" altLang="zh-CN" sz="2000">
                    <a:sym typeface="+mn-ea"/>
                  </a:rPr>
                  <a:t>D</a:t>
                </a:r>
                <a:r>
                  <a:rPr lang="en-US" altLang="zh-CN" sz="2000"/>
                  <a:t>=90</a:t>
                </a:r>
                <a:r>
                  <a:rPr lang="zh-CN" altLang="en-US" sz="2000"/>
                  <a:t>°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∴∠DPA=∠APC-90</a:t>
                </a:r>
                <a:r>
                  <a:rPr lang="zh-CN" altLang="en-US" sz="2000"/>
                  <a:t>°</a:t>
                </a:r>
                <a:r>
                  <a:rPr lang="en-US" altLang="zh-CN" sz="2000"/>
                  <a:t>=∠PAC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∴DP=DA=5-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∵AB=AC=5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BC=8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∴BE=CE=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/>
                  <a:t>BC=4</a:t>
                </a:r>
                <a:r>
                  <a:rPr lang="zh-CN" altLang="en-US" sz="2000"/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𝐵𝐸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∵∠AEC=∠DPC=90</a:t>
                </a:r>
                <a:r>
                  <a:rPr lang="zh-CN" altLang="en-US" sz="2000"/>
                  <a:t>°，</a:t>
                </a:r>
                <a:r>
                  <a:rPr lang="en-US" altLang="zh-CN" sz="2000"/>
                  <a:t>∠C=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AEC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𝐶𝑃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:r>
                  <a:rPr lang="zh-CN" altLang="en-US" sz="2000">
                    <a:sym typeface="+mn-ea"/>
                  </a:rPr>
                  <a:t>解得：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</a:rPr>
                      <m:t>CP</m:t>
                    </m:r>
                    <m:r>
                      <a:rPr lang="en-US" altLang="zh-CN" sz="2000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5591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978"/>
          <a:stretch>
            <a:fillRect/>
          </a:stretch>
        </p:blipFill>
        <p:spPr>
          <a:xfrm>
            <a:off x="7976235" y="1341120"/>
            <a:ext cx="3482975" cy="15709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543858" y="1852930"/>
            <a:ext cx="3524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80905" y="1341120"/>
            <a:ext cx="62357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5-x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787390" y="5307330"/>
                <a:ext cx="6404610" cy="1028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𝐵𝐶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𝑃𝐶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8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 </a:t>
                </a:r>
                <a:endParaRPr lang="en-US" altLang="zh-CN" sz="20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390" y="5307330"/>
                <a:ext cx="6404610" cy="10280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559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000">
                    <a:sym typeface="+mn-ea"/>
                  </a:rPr>
                  <a:t>当</a:t>
                </a:r>
                <a:r>
                  <a:rPr lang="en-US" altLang="zh-CN" sz="2000">
                    <a:sym typeface="+mn-ea"/>
                  </a:rPr>
                  <a:t>∠APC-∠PAC=90</a:t>
                </a:r>
                <a:r>
                  <a:rPr lang="zh-CN" altLang="en-US" sz="2000">
                    <a:sym typeface="+mn-ea"/>
                  </a:rPr>
                  <a:t>°时，如图所示，分别过点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作</a:t>
                </a:r>
                <a:r>
                  <a:rPr lang="en-US" altLang="zh-CN" sz="2000">
                    <a:sym typeface="+mn-ea"/>
                  </a:rPr>
                  <a:t>AE⊥BC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PD⊥BC</a:t>
                </a:r>
                <a:r>
                  <a:rPr lang="zh-CN" altLang="en-US" sz="2000">
                    <a:sym typeface="+mn-ea"/>
                  </a:rPr>
                  <a:t>，垂足分别为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，设</a:t>
                </a:r>
                <a:r>
                  <a:rPr lang="en-US" altLang="zh-CN" sz="2000">
                    <a:sym typeface="+mn-ea"/>
                  </a:rPr>
                  <a:t>CD=x</a:t>
                </a:r>
                <a:r>
                  <a:rPr lang="zh-CN" altLang="en-US" sz="2000">
                    <a:sym typeface="+mn-ea"/>
                  </a:rPr>
                  <a:t>，则</a:t>
                </a:r>
                <a:r>
                  <a:rPr lang="en-US" altLang="zh-CN" sz="2000">
                    <a:sym typeface="+mn-ea"/>
                  </a:rPr>
                  <a:t>AD=5-x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∵∠CP</a:t>
                </a:r>
                <a:r>
                  <a:rPr lang="en-US" altLang="zh-CN" sz="2000">
                    <a:sym typeface="+mn-ea"/>
                  </a:rPr>
                  <a:t>D</a:t>
                </a:r>
                <a:r>
                  <a:rPr lang="en-US" altLang="zh-CN" sz="2000"/>
                  <a:t>=90</a:t>
                </a:r>
                <a:r>
                  <a:rPr lang="zh-CN" altLang="en-US" sz="2000"/>
                  <a:t>°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∴∠DPA=∠APC-90</a:t>
                </a:r>
                <a:r>
                  <a:rPr lang="zh-CN" altLang="en-US" sz="2000"/>
                  <a:t>°</a:t>
                </a:r>
                <a:r>
                  <a:rPr lang="en-US" altLang="zh-CN" sz="2000"/>
                  <a:t>=∠PAC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∴DP=DA=5-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∵AB=AC=5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BC=8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∴BE=CE=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/>
                  <a:t>BC=4</a:t>
                </a:r>
                <a:r>
                  <a:rPr lang="zh-CN" altLang="en-US" sz="2000"/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𝐵𝐸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∵∠AEC=∠DPC=90</a:t>
                </a:r>
                <a:r>
                  <a:rPr lang="zh-CN" altLang="en-US" sz="2000"/>
                  <a:t>°，</a:t>
                </a:r>
                <a:r>
                  <a:rPr lang="en-US" altLang="zh-CN" sz="2000"/>
                  <a:t>∠C=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AEC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3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𝐶𝑃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:r>
                  <a:rPr lang="zh-CN" altLang="en-US" sz="2000">
                    <a:sym typeface="+mn-ea"/>
                  </a:rPr>
                  <a:t>解得：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</a:rPr>
                      <m:t>CP</m:t>
                    </m:r>
                    <m:r>
                      <a:rPr lang="en-US" altLang="zh-CN" sz="2000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5591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978"/>
          <a:stretch>
            <a:fillRect/>
          </a:stretch>
        </p:blipFill>
        <p:spPr>
          <a:xfrm>
            <a:off x="7976235" y="1341120"/>
            <a:ext cx="3482975" cy="15709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543858" y="1852930"/>
            <a:ext cx="35242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80905" y="1341120"/>
            <a:ext cx="62357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5-x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787390" y="5307330"/>
                <a:ext cx="6404610" cy="1308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𝐵𝐶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𝑃𝐶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8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5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 </a:t>
                </a:r>
                <a:r>
                  <a:rPr lang="zh-CN" altLang="en-US" sz="2000">
                    <a:sym typeface="+mn-ea"/>
                  </a:rPr>
                  <a:t>综上，</a:t>
                </a:r>
                <a:r>
                  <a:rPr lang="en-US" altLang="zh-CN" sz="2000">
                    <a:sym typeface="+mn-ea"/>
                  </a:rPr>
                  <a:t>BP</a:t>
                </a:r>
                <a:r>
                  <a:rPr lang="zh-CN" altLang="en-US" sz="2000">
                    <a:sym typeface="+mn-ea"/>
                  </a:rPr>
                  <a:t>的长为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𝟐𝟓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2000">
                    <a:sym typeface="+mn-ea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𝟏𝟏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𝟐</m:t>
                        </m:r>
                      </m:den>
                    </m:f>
                  </m:oMath>
                </a14:m>
                <a:endParaRPr lang="en-US" altLang="zh-CN" sz="2400" b="1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390" y="5307330"/>
                <a:ext cx="6404610" cy="1308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3680" y="1360805"/>
            <a:ext cx="6404610" cy="226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2000">
                <a:sym typeface="+mn-ea"/>
              </a:rPr>
              <a:t>当</a:t>
            </a:r>
            <a:r>
              <a:rPr lang="en-US" altLang="zh-CN" sz="2000">
                <a:sym typeface="+mn-ea"/>
              </a:rPr>
              <a:t>∠APC-∠C=90</a:t>
            </a:r>
            <a:r>
              <a:rPr lang="zh-CN" altLang="en-US" sz="2000">
                <a:sym typeface="+mn-ea"/>
              </a:rPr>
              <a:t>°时，如图所示，分别过点</a:t>
            </a:r>
            <a:r>
              <a:rPr lang="en-US" altLang="zh-CN" sz="2000">
                <a:sym typeface="+mn-ea"/>
              </a:rPr>
              <a:t>A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</a:t>
            </a:r>
            <a:r>
              <a:rPr lang="zh-CN" altLang="en-US" sz="2000">
                <a:sym typeface="+mn-ea"/>
              </a:rPr>
              <a:t>作</a:t>
            </a:r>
            <a:r>
              <a:rPr lang="en-US" altLang="zh-CN" sz="2000">
                <a:sym typeface="+mn-ea"/>
              </a:rPr>
              <a:t>AE⊥BC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PD⊥AP</a:t>
            </a:r>
            <a:r>
              <a:rPr lang="zh-CN" altLang="en-US" sz="2000">
                <a:sym typeface="+mn-ea"/>
              </a:rPr>
              <a:t>，垂足分别为</a:t>
            </a:r>
            <a:r>
              <a:rPr lang="en-US" altLang="zh-CN" sz="2000">
                <a:sym typeface="+mn-ea"/>
              </a:rPr>
              <a:t>E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</a:t>
            </a:r>
            <a:r>
              <a:rPr lang="zh-CN" altLang="en-US" sz="2000">
                <a:sym typeface="+mn-ea"/>
              </a:rPr>
              <a:t>，设</a:t>
            </a:r>
            <a:r>
              <a:rPr lang="en-US" altLang="zh-CN" sz="2000">
                <a:sym typeface="+mn-ea"/>
              </a:rPr>
              <a:t>CD=x</a:t>
            </a:r>
            <a:r>
              <a:rPr lang="zh-CN" altLang="en-US" sz="2000">
                <a:sym typeface="+mn-ea"/>
              </a:rPr>
              <a:t>，则</a:t>
            </a:r>
            <a:r>
              <a:rPr lang="en-US" altLang="zh-CN" sz="2000"/>
              <a:t>AD=5-</a:t>
            </a:r>
            <a:r>
              <a:rPr lang="en-US" altLang="zh-CN" sz="2000"/>
              <a:t>x</a:t>
            </a:r>
            <a:endParaRPr lang="en-US" altLang="zh-CN" sz="2000"/>
          </a:p>
          <a:p>
            <a:pPr indent="0" fontAlgn="auto">
              <a:lnSpc>
                <a:spcPct val="125000"/>
              </a:lnSpc>
            </a:pPr>
            <a:r>
              <a:rPr lang="en-US" altLang="zh-CN" sz="2000"/>
              <a:t>∵∠APD=90</a:t>
            </a:r>
            <a:r>
              <a:rPr lang="zh-CN" altLang="en-US" sz="2000"/>
              <a:t>°</a:t>
            </a:r>
            <a:endParaRPr lang="zh-CN" altLang="en-US" sz="2000"/>
          </a:p>
          <a:p>
            <a:pPr indent="0" fontAlgn="auto">
              <a:lnSpc>
                <a:spcPct val="125000"/>
              </a:lnSpc>
            </a:pPr>
            <a:r>
              <a:rPr lang="en-US" altLang="zh-CN" sz="2000"/>
              <a:t>∴∠DPC=∠APC-90</a:t>
            </a:r>
            <a:r>
              <a:rPr lang="zh-CN" altLang="en-US" sz="2000"/>
              <a:t>°</a:t>
            </a:r>
            <a:r>
              <a:rPr lang="en-US" altLang="zh-CN" sz="2000"/>
              <a:t>=</a:t>
            </a:r>
            <a:r>
              <a:rPr lang="en-US" altLang="zh-CN" sz="2000"/>
              <a:t>∠C</a:t>
            </a:r>
            <a:endParaRPr lang="en-US" altLang="zh-CN" sz="2000"/>
          </a:p>
          <a:p>
            <a:pPr indent="0" fontAlgn="auto">
              <a:lnSpc>
                <a:spcPct val="125000"/>
              </a:lnSpc>
            </a:pPr>
            <a:endParaRPr lang="en-US" altLang="zh-CN" sz="2000" baseline="30000"/>
          </a:p>
        </p:txBody>
      </p:sp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98460" y="1266825"/>
            <a:ext cx="3352800" cy="1657350"/>
            <a:chOff x="12596" y="1995"/>
            <a:chExt cx="5280" cy="261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6" y="1995"/>
              <a:ext cx="5280" cy="2610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 flipV="1">
              <a:off x="16420" y="3903"/>
              <a:ext cx="175" cy="1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 flipV="1">
              <a:off x="16570" y="3909"/>
              <a:ext cx="100" cy="16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3680" y="1360805"/>
            <a:ext cx="6404610" cy="2649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2000">
                <a:sym typeface="+mn-ea"/>
              </a:rPr>
              <a:t>当</a:t>
            </a:r>
            <a:r>
              <a:rPr lang="en-US" altLang="zh-CN" sz="2000">
                <a:sym typeface="+mn-ea"/>
              </a:rPr>
              <a:t>∠APC-∠C=90</a:t>
            </a:r>
            <a:r>
              <a:rPr lang="zh-CN" altLang="en-US" sz="2000">
                <a:sym typeface="+mn-ea"/>
              </a:rPr>
              <a:t>°时，如图所示，分别过点</a:t>
            </a:r>
            <a:r>
              <a:rPr lang="en-US" altLang="zh-CN" sz="2000">
                <a:sym typeface="+mn-ea"/>
              </a:rPr>
              <a:t>A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</a:t>
            </a:r>
            <a:r>
              <a:rPr lang="zh-CN" altLang="en-US" sz="2000">
                <a:sym typeface="+mn-ea"/>
              </a:rPr>
              <a:t>作</a:t>
            </a:r>
            <a:r>
              <a:rPr lang="en-US" altLang="zh-CN" sz="2000">
                <a:sym typeface="+mn-ea"/>
              </a:rPr>
              <a:t>AE⊥BC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PD⊥AP</a:t>
            </a:r>
            <a:r>
              <a:rPr lang="zh-CN" altLang="en-US" sz="2000">
                <a:sym typeface="+mn-ea"/>
              </a:rPr>
              <a:t>，垂足分别为</a:t>
            </a:r>
            <a:r>
              <a:rPr lang="en-US" altLang="zh-CN" sz="2000">
                <a:sym typeface="+mn-ea"/>
              </a:rPr>
              <a:t>E</a:t>
            </a:r>
            <a:r>
              <a:rPr lang="zh-CN" altLang="en-US" sz="2000">
                <a:sym typeface="+mn-ea"/>
              </a:rPr>
              <a:t>、</a:t>
            </a:r>
            <a:r>
              <a:rPr lang="en-US" altLang="zh-CN" sz="2000">
                <a:sym typeface="+mn-ea"/>
              </a:rPr>
              <a:t>P</a:t>
            </a:r>
            <a:r>
              <a:rPr lang="zh-CN" altLang="en-US" sz="2000">
                <a:sym typeface="+mn-ea"/>
              </a:rPr>
              <a:t>，设</a:t>
            </a:r>
            <a:r>
              <a:rPr lang="en-US" altLang="zh-CN" sz="2000">
                <a:sym typeface="+mn-ea"/>
              </a:rPr>
              <a:t>CD=x</a:t>
            </a:r>
            <a:r>
              <a:rPr lang="zh-CN" altLang="en-US" sz="2000">
                <a:sym typeface="+mn-ea"/>
              </a:rPr>
              <a:t>，则</a:t>
            </a:r>
            <a:r>
              <a:rPr lang="en-US" altLang="zh-CN" sz="2000"/>
              <a:t>AD=5-</a:t>
            </a:r>
            <a:r>
              <a:rPr lang="en-US" altLang="zh-CN" sz="2000"/>
              <a:t>x</a:t>
            </a:r>
            <a:endParaRPr lang="en-US" altLang="zh-CN" sz="2000"/>
          </a:p>
          <a:p>
            <a:pPr indent="0" fontAlgn="auto">
              <a:lnSpc>
                <a:spcPct val="125000"/>
              </a:lnSpc>
            </a:pPr>
            <a:r>
              <a:rPr lang="en-US" altLang="zh-CN" sz="2000"/>
              <a:t>∵∠APD=90</a:t>
            </a:r>
            <a:r>
              <a:rPr lang="zh-CN" altLang="en-US" sz="2000"/>
              <a:t>°</a:t>
            </a:r>
            <a:endParaRPr lang="zh-CN" altLang="en-US" sz="2000"/>
          </a:p>
          <a:p>
            <a:pPr indent="0" fontAlgn="auto">
              <a:lnSpc>
                <a:spcPct val="125000"/>
              </a:lnSpc>
            </a:pPr>
            <a:r>
              <a:rPr lang="en-US" altLang="zh-CN" sz="2000"/>
              <a:t>∴∠DPC=∠APC-90</a:t>
            </a:r>
            <a:r>
              <a:rPr lang="zh-CN" altLang="en-US" sz="2000"/>
              <a:t>°</a:t>
            </a:r>
            <a:r>
              <a:rPr lang="en-US" altLang="zh-CN" sz="2000"/>
              <a:t>=</a:t>
            </a:r>
            <a:r>
              <a:rPr lang="en-US" altLang="zh-CN" sz="2000"/>
              <a:t>∠C</a:t>
            </a:r>
            <a:endParaRPr lang="en-US" altLang="zh-CN" sz="2000"/>
          </a:p>
          <a:p>
            <a:pPr indent="0" fontAlgn="auto">
              <a:lnSpc>
                <a:spcPct val="125000"/>
              </a:lnSpc>
            </a:pPr>
            <a:r>
              <a:rPr lang="en-US" altLang="zh-CN" sz="2000"/>
              <a:t>∴DP=DC=</a:t>
            </a:r>
            <a:r>
              <a:rPr lang="en-US" altLang="zh-CN" sz="2000"/>
              <a:t>x</a:t>
            </a:r>
            <a:endParaRPr lang="en-US" altLang="zh-CN" sz="2000"/>
          </a:p>
          <a:p>
            <a:pPr indent="0" fontAlgn="auto">
              <a:lnSpc>
                <a:spcPct val="125000"/>
              </a:lnSpc>
            </a:pPr>
            <a:endParaRPr lang="en-US" altLang="zh-CN" sz="2000" baseline="30000"/>
          </a:p>
        </p:txBody>
      </p:sp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98460" y="1266825"/>
            <a:ext cx="3352800" cy="1657350"/>
            <a:chOff x="12596" y="1995"/>
            <a:chExt cx="5280" cy="261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6" y="1995"/>
              <a:ext cx="5280" cy="2610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 flipV="1">
              <a:off x="16420" y="3903"/>
              <a:ext cx="175" cy="1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 flipV="1">
              <a:off x="16570" y="3909"/>
              <a:ext cx="100" cy="16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3580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000">
                    <a:sym typeface="+mn-ea"/>
                  </a:rPr>
                  <a:t>当</a:t>
                </a:r>
                <a:r>
                  <a:rPr lang="en-US" altLang="zh-CN" sz="2000">
                    <a:sym typeface="+mn-ea"/>
                  </a:rPr>
                  <a:t>∠APC-∠C=90</a:t>
                </a:r>
                <a:r>
                  <a:rPr lang="zh-CN" altLang="en-US" sz="2000">
                    <a:sym typeface="+mn-ea"/>
                  </a:rPr>
                  <a:t>°时，如图所示，分别过点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作</a:t>
                </a:r>
                <a:r>
                  <a:rPr lang="en-US" altLang="zh-CN" sz="2000">
                    <a:sym typeface="+mn-ea"/>
                  </a:rPr>
                  <a:t>AE⊥BC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PD⊥AP</a:t>
                </a:r>
                <a:r>
                  <a:rPr lang="zh-CN" altLang="en-US" sz="2000">
                    <a:sym typeface="+mn-ea"/>
                  </a:rPr>
                  <a:t>，垂足分别为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，设</a:t>
                </a:r>
                <a:r>
                  <a:rPr lang="en-US" altLang="zh-CN" sz="2000">
                    <a:sym typeface="+mn-ea"/>
                  </a:rPr>
                  <a:t>CD=x</a:t>
                </a:r>
                <a:r>
                  <a:rPr lang="zh-CN" altLang="en-US" sz="2000">
                    <a:sym typeface="+mn-ea"/>
                  </a:rPr>
                  <a:t>，则</a:t>
                </a:r>
                <a:r>
                  <a:rPr lang="en-US" altLang="zh-CN" sz="2000"/>
                  <a:t>AD=5-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∵∠APD=90</a:t>
                </a:r>
                <a:r>
                  <a:rPr lang="zh-CN" altLang="en-US" sz="2000"/>
                  <a:t>°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∴∠DPC=∠APC-90</a:t>
                </a:r>
                <a:r>
                  <a:rPr lang="zh-CN" altLang="en-US" sz="2000"/>
                  <a:t>°</a:t>
                </a:r>
                <a:r>
                  <a:rPr lang="en-US" altLang="zh-CN" sz="2000"/>
                  <a:t>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∴DP=DC=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∵AB=AC=5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BC=8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∴BE=CE=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/>
                  <a:t>BC=4</a:t>
                </a:r>
                <a:r>
                  <a:rPr lang="zh-CN" altLang="en-US" sz="2000"/>
                  <a:t>、</a:t>
                </a:r>
                <a:r>
                  <a:rPr lang="en-US" altLang="zh-CN" sz="2000"/>
                  <a:t>∠B=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baseline="300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35807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98460" y="1266825"/>
            <a:ext cx="3352800" cy="1657350"/>
            <a:chOff x="12596" y="1995"/>
            <a:chExt cx="5280" cy="261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6" y="1995"/>
              <a:ext cx="5280" cy="2610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 flipV="1">
              <a:off x="16420" y="3903"/>
              <a:ext cx="175" cy="1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 flipV="1">
              <a:off x="16570" y="3909"/>
              <a:ext cx="100" cy="16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60" y="1266825"/>
            <a:ext cx="3352800" cy="1657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3977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000">
                    <a:sym typeface="+mn-ea"/>
                  </a:rPr>
                  <a:t>当</a:t>
                </a:r>
                <a:r>
                  <a:rPr lang="en-US" altLang="zh-CN" sz="2000">
                    <a:sym typeface="+mn-ea"/>
                  </a:rPr>
                  <a:t>∠APC-∠C=90</a:t>
                </a:r>
                <a:r>
                  <a:rPr lang="zh-CN" altLang="en-US" sz="2000">
                    <a:sym typeface="+mn-ea"/>
                  </a:rPr>
                  <a:t>°时，如图所示，分别过点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作</a:t>
                </a:r>
                <a:r>
                  <a:rPr lang="en-US" altLang="zh-CN" sz="2000">
                    <a:sym typeface="+mn-ea"/>
                  </a:rPr>
                  <a:t>AE⊥BC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PD⊥AP</a:t>
                </a:r>
                <a:r>
                  <a:rPr lang="zh-CN" altLang="en-US" sz="2000">
                    <a:sym typeface="+mn-ea"/>
                  </a:rPr>
                  <a:t>，垂足分别为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，设</a:t>
                </a:r>
                <a:r>
                  <a:rPr lang="en-US" altLang="zh-CN" sz="2000">
                    <a:sym typeface="+mn-ea"/>
                  </a:rPr>
                  <a:t>CD=x</a:t>
                </a:r>
                <a:r>
                  <a:rPr lang="zh-CN" altLang="en-US" sz="2000">
                    <a:sym typeface="+mn-ea"/>
                  </a:rPr>
                  <a:t>，则</a:t>
                </a:r>
                <a:r>
                  <a:rPr lang="en-US" altLang="zh-CN" sz="2000"/>
                  <a:t>AD=5-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∵∠APD=90</a:t>
                </a:r>
                <a:r>
                  <a:rPr lang="zh-CN" altLang="en-US" sz="2000"/>
                  <a:t>°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∴∠DPC=∠APC-90</a:t>
                </a:r>
                <a:r>
                  <a:rPr lang="zh-CN" altLang="en-US" sz="2000"/>
                  <a:t>°</a:t>
                </a:r>
                <a:r>
                  <a:rPr lang="en-US" altLang="zh-CN" sz="2000"/>
                  <a:t>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∴DP=DC=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∵AB=AC=5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BC=8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∴BE=CE=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/>
                  <a:t>BC=4</a:t>
                </a:r>
                <a:r>
                  <a:rPr lang="zh-CN" altLang="en-US" sz="2000"/>
                  <a:t>、</a:t>
                </a:r>
                <a:r>
                  <a:rPr lang="en-US" altLang="zh-CN" sz="2000"/>
                  <a:t>∠B=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∴AE=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𝐵𝐸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baseline="300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39770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60" y="1266825"/>
            <a:ext cx="3352800" cy="1657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4746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000">
                    <a:sym typeface="+mn-ea"/>
                  </a:rPr>
                  <a:t>当</a:t>
                </a:r>
                <a:r>
                  <a:rPr lang="en-US" altLang="zh-CN" sz="2000">
                    <a:sym typeface="+mn-ea"/>
                  </a:rPr>
                  <a:t>∠APC-∠C=90</a:t>
                </a:r>
                <a:r>
                  <a:rPr lang="zh-CN" altLang="en-US" sz="2000">
                    <a:sym typeface="+mn-ea"/>
                  </a:rPr>
                  <a:t>°时，如图所示，分别过点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作</a:t>
                </a:r>
                <a:r>
                  <a:rPr lang="en-US" altLang="zh-CN" sz="2000">
                    <a:sym typeface="+mn-ea"/>
                  </a:rPr>
                  <a:t>AE⊥BC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PD⊥AP</a:t>
                </a:r>
                <a:r>
                  <a:rPr lang="zh-CN" altLang="en-US" sz="2000">
                    <a:sym typeface="+mn-ea"/>
                  </a:rPr>
                  <a:t>，垂足分别为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，设</a:t>
                </a:r>
                <a:r>
                  <a:rPr lang="en-US" altLang="zh-CN" sz="2000">
                    <a:sym typeface="+mn-ea"/>
                  </a:rPr>
                  <a:t>CD=x</a:t>
                </a:r>
                <a:r>
                  <a:rPr lang="zh-CN" altLang="en-US" sz="2000">
                    <a:sym typeface="+mn-ea"/>
                  </a:rPr>
                  <a:t>，则</a:t>
                </a:r>
                <a:r>
                  <a:rPr lang="en-US" altLang="zh-CN" sz="2000"/>
                  <a:t>AD=5-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∵∠APD=90</a:t>
                </a:r>
                <a:r>
                  <a:rPr lang="zh-CN" altLang="en-US" sz="2000"/>
                  <a:t>°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∴∠DPC=∠APC-90</a:t>
                </a:r>
                <a:r>
                  <a:rPr lang="zh-CN" altLang="en-US" sz="2000"/>
                  <a:t>°</a:t>
                </a:r>
                <a:r>
                  <a:rPr lang="en-US" altLang="zh-CN" sz="2000"/>
                  <a:t>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∴DP=DC=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∵AB=AC=5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BC=8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∴BE=CE=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/>
                  <a:t>BC=4</a:t>
                </a:r>
                <a:r>
                  <a:rPr lang="zh-CN" altLang="en-US" sz="2000"/>
                  <a:t>、</a:t>
                </a:r>
                <a:r>
                  <a:rPr lang="en-US" altLang="zh-CN" sz="2000"/>
                  <a:t>∠B=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∴AE=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𝐵𝐸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∵∠B=∠C=</a:t>
                </a:r>
                <a:r>
                  <a:rPr lang="en-US" altLang="zh-CN" sz="2000"/>
                  <a:t>∠DPC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∴PD</a:t>
                </a:r>
                <a:r>
                  <a:rPr lang="en-US" altLang="zh-CN" sz="2000"/>
                  <a:t>∥AB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baseline="300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47466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97185" y="2377440"/>
            <a:ext cx="334010" cy="259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8225790" y="1567815"/>
            <a:ext cx="1437005" cy="1069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5515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000">
                    <a:sym typeface="+mn-ea"/>
                  </a:rPr>
                  <a:t>当</a:t>
                </a:r>
                <a:r>
                  <a:rPr lang="en-US" altLang="zh-CN" sz="2000">
                    <a:sym typeface="+mn-ea"/>
                  </a:rPr>
                  <a:t>∠APC-∠C=90</a:t>
                </a:r>
                <a:r>
                  <a:rPr lang="zh-CN" altLang="en-US" sz="2000">
                    <a:sym typeface="+mn-ea"/>
                  </a:rPr>
                  <a:t>°时，如图所示，分别过点</a:t>
                </a:r>
                <a:r>
                  <a:rPr lang="en-US" altLang="zh-CN" sz="2000">
                    <a:sym typeface="+mn-ea"/>
                  </a:rPr>
                  <a:t>A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作</a:t>
                </a:r>
                <a:r>
                  <a:rPr lang="en-US" altLang="zh-CN" sz="2000">
                    <a:sym typeface="+mn-ea"/>
                  </a:rPr>
                  <a:t>AE⊥BC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PD⊥AP</a:t>
                </a:r>
                <a:r>
                  <a:rPr lang="zh-CN" altLang="en-US" sz="2000">
                    <a:sym typeface="+mn-ea"/>
                  </a:rPr>
                  <a:t>，垂足分别为</a:t>
                </a:r>
                <a:r>
                  <a:rPr lang="en-US" altLang="zh-CN" sz="2000">
                    <a:sym typeface="+mn-ea"/>
                  </a:rPr>
                  <a:t>E</a:t>
                </a:r>
                <a:r>
                  <a:rPr lang="zh-CN" altLang="en-US" sz="2000">
                    <a:sym typeface="+mn-ea"/>
                  </a:rPr>
                  <a:t>、</a:t>
                </a:r>
                <a:r>
                  <a:rPr lang="en-US" altLang="zh-CN" sz="2000">
                    <a:sym typeface="+mn-ea"/>
                  </a:rPr>
                  <a:t>P</a:t>
                </a:r>
                <a:r>
                  <a:rPr lang="zh-CN" altLang="en-US" sz="2000">
                    <a:sym typeface="+mn-ea"/>
                  </a:rPr>
                  <a:t>，设</a:t>
                </a:r>
                <a:r>
                  <a:rPr lang="en-US" altLang="zh-CN" sz="2000">
                    <a:sym typeface="+mn-ea"/>
                  </a:rPr>
                  <a:t>CD=x</a:t>
                </a:r>
                <a:r>
                  <a:rPr lang="zh-CN" altLang="en-US" sz="2000">
                    <a:sym typeface="+mn-ea"/>
                  </a:rPr>
                  <a:t>，则</a:t>
                </a:r>
                <a:r>
                  <a:rPr lang="en-US" altLang="zh-CN" sz="2000"/>
                  <a:t>AD=5-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∵∠APD=90</a:t>
                </a:r>
                <a:r>
                  <a:rPr lang="zh-CN" altLang="en-US" sz="2000"/>
                  <a:t>°</a:t>
                </a:r>
                <a:endParaRPr lang="zh-CN" altLang="en-US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∴∠DPC=∠APC-90</a:t>
                </a:r>
                <a:r>
                  <a:rPr lang="zh-CN" altLang="en-US" sz="2000"/>
                  <a:t>°</a:t>
                </a:r>
                <a:r>
                  <a:rPr lang="en-US" altLang="zh-CN" sz="2000"/>
                  <a:t>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∴DP=DC=</a:t>
                </a:r>
                <a:r>
                  <a:rPr lang="en-US" altLang="zh-CN" sz="2000"/>
                  <a:t>x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∵AB=AC=5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BC=8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∴BE=CE=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/>
                  <a:t>BC=4</a:t>
                </a:r>
                <a:r>
                  <a:rPr lang="zh-CN" altLang="en-US" sz="2000"/>
                  <a:t>、</a:t>
                </a:r>
                <a:r>
                  <a:rPr lang="en-US" altLang="zh-CN" sz="2000"/>
                  <a:t>∠B=</a:t>
                </a:r>
                <a:r>
                  <a:rPr lang="en-US" altLang="zh-CN" sz="2000"/>
                  <a:t>∠C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∴AE=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𝐵𝐸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∵∠B=∠C=</a:t>
                </a:r>
                <a:r>
                  <a:rPr lang="en-US" altLang="zh-CN" sz="2000"/>
                  <a:t>∠DPC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∴PD∥AB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>
                    <a:sym typeface="+mn-ea"/>
                  </a:rPr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ABC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baseline="300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55156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460" y="1266825"/>
            <a:ext cx="3352800" cy="1657350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>
            <a:off x="10497820" y="2423160"/>
            <a:ext cx="618490" cy="196850"/>
          </a:xfrm>
          <a:prstGeom prst="triangle">
            <a:avLst>
              <a:gd name="adj" fmla="val 48973"/>
            </a:avLst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8241665" y="1570990"/>
            <a:ext cx="2874645" cy="1049655"/>
          </a:xfrm>
          <a:prstGeom prst="triangle">
            <a:avLst>
              <a:gd name="adj" fmla="val 49613"/>
            </a:avLst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9521"/>
          <a:stretch>
            <a:fillRect/>
          </a:stretch>
        </p:blipFill>
        <p:spPr>
          <a:xfrm>
            <a:off x="267335" y="106680"/>
            <a:ext cx="11179810" cy="892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60" y="1266825"/>
            <a:ext cx="3352800" cy="1657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03680" y="1360805"/>
                <a:ext cx="6404610" cy="140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DPC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∽</a:t>
                </a:r>
                <a:r>
                  <a:rPr lang="en-US" altLang="zh-CN" sz="2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△</a:t>
                </a:r>
                <a:r>
                  <a:rPr lang="en-US" altLang="zh-CN" sz="2000">
                    <a:sym typeface="+mn-ea"/>
                  </a:rPr>
                  <a:t>ABC</a:t>
                </a:r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000"/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𝐶𝐷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𝐶𝐴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𝐶𝑃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𝐶𝐵</m:t>
                        </m:r>
                      </m:den>
                    </m:f>
                  </m:oMath>
                </a14:m>
                <a:endParaRPr lang="en-US" altLang="zh-CN" sz="2000"/>
              </a:p>
              <a:p>
                <a:pPr indent="0" fontAlgn="auto">
                  <a:lnSpc>
                    <a:spcPct val="125000"/>
                  </a:lnSpc>
                </a:pP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1360805"/>
                <a:ext cx="6404610" cy="14090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9880" y="12668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解：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10497820" y="2423160"/>
            <a:ext cx="618490" cy="196850"/>
          </a:xfrm>
          <a:prstGeom prst="triangle">
            <a:avLst>
              <a:gd name="adj" fmla="val 48973"/>
            </a:avLst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8241665" y="1570990"/>
            <a:ext cx="2874645" cy="1049655"/>
          </a:xfrm>
          <a:prstGeom prst="triangle">
            <a:avLst>
              <a:gd name="adj" fmla="val 49613"/>
            </a:avLst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3490</Words>
  <Application>WPS 演示</Application>
  <PresentationFormat>宽屏</PresentationFormat>
  <Paragraphs>287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Cambria Math</vt:lpstr>
      <vt:lpstr>微软雅黑</vt:lpstr>
      <vt:lpstr>Arial Unicode MS</vt:lpstr>
      <vt:lpstr>Calibri</vt:lpstr>
      <vt:lpstr>MS Mincho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Loreen</cp:lastModifiedBy>
  <cp:revision>159</cp:revision>
  <dcterms:created xsi:type="dcterms:W3CDTF">2019-06-19T02:08:00Z</dcterms:created>
  <dcterms:modified xsi:type="dcterms:W3CDTF">2025-09-19T02:46:21Z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858A74814E3B4ECF9BA405403009A226_11</vt:lpwstr>
  </property>
</Properties>
</file>